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70"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28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372132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4F1EAF6-D341-4294-BC73-52C86AD8F238}"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302795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807426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5004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153359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2192046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898430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18541422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2241068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327941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359149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F1EAF6-D341-4294-BC73-52C86AD8F238}"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1633536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F1EAF6-D341-4294-BC73-52C86AD8F238}"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2729344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274917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366909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B4F1EAF6-D341-4294-BC73-52C86AD8F238}" type="datetimeFigureOut">
              <a:rPr lang="en-US" smtClean="0"/>
              <a:t>4/25/2021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1660780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4F1EAF6-D341-4294-BC73-52C86AD8F238}"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34232C-7E1E-41CA-87C8-F3C915778369}" type="slidenum">
              <a:rPr lang="en-US" smtClean="0"/>
              <a:t>‹#›</a:t>
            </a:fld>
            <a:endParaRPr lang="en-US"/>
          </a:p>
        </p:txBody>
      </p:sp>
    </p:spTree>
    <p:extLst>
      <p:ext uri="{BB962C8B-B14F-4D97-AF65-F5344CB8AC3E}">
        <p14:creationId xmlns:p14="http://schemas.microsoft.com/office/powerpoint/2010/main" val="740466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4F1EAF6-D341-4294-BC73-52C86AD8F238}" type="datetimeFigureOut">
              <a:rPr lang="en-US" smtClean="0"/>
              <a:t>4/25/2021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734232C-7E1E-41CA-87C8-F3C915778369}" type="slidenum">
              <a:rPr lang="en-US" smtClean="0"/>
              <a:t>‹#›</a:t>
            </a:fld>
            <a:endParaRPr lang="en-US"/>
          </a:p>
        </p:txBody>
      </p:sp>
    </p:spTree>
    <p:extLst>
      <p:ext uri="{BB962C8B-B14F-4D97-AF65-F5344CB8AC3E}">
        <p14:creationId xmlns:p14="http://schemas.microsoft.com/office/powerpoint/2010/main" val="192163996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dallasisd.org/cms/lib/TX01001475/Centricity/domain/98/data/reports/2019-20/A.%20%202019%20-%2020%20Summary%20Report%20%20-%20%20Annual%20Educational%20Performance%20TARP.pdf" TargetMode="External"/><Relationship Id="rId2" Type="http://schemas.openxmlformats.org/officeDocument/2006/relationships/hyperlink" Target="https://www.dallasisd.org/Page/340" TargetMode="External"/><Relationship Id="rId1" Type="http://schemas.openxmlformats.org/officeDocument/2006/relationships/slideLayout" Target="../slideLayouts/slideLayout1.xml"/><Relationship Id="rId4" Type="http://schemas.openxmlformats.org/officeDocument/2006/relationships/hyperlink" Target="https://www.dallasisd.org/abou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CB385-F476-4DB8-B148-953934727948}"/>
              </a:ext>
            </a:extLst>
          </p:cNvPr>
          <p:cNvSpPr>
            <a:spLocks noGrp="1"/>
          </p:cNvSpPr>
          <p:nvPr>
            <p:ph type="title"/>
          </p:nvPr>
        </p:nvSpPr>
        <p:spPr>
          <a:xfrm>
            <a:off x="838200" y="185531"/>
            <a:ext cx="10515600" cy="1868556"/>
          </a:xfrm>
        </p:spPr>
        <p:txBody>
          <a:bodyPr>
            <a:normAutofit fontScale="90000"/>
          </a:bodyPr>
          <a:lstStyle/>
          <a:p>
            <a:r>
              <a:rPr lang="en-US" dirty="0"/>
              <a:t>DALLAS INDEPENDENT SCHOOL DISTRICT TAPR REPORT</a:t>
            </a:r>
            <a:br>
              <a:rPr lang="en-US" dirty="0"/>
            </a:br>
            <a:endParaRPr lang="en-US" dirty="0"/>
          </a:p>
        </p:txBody>
      </p:sp>
    </p:spTree>
    <p:extLst>
      <p:ext uri="{BB962C8B-B14F-4D97-AF65-F5344CB8AC3E}">
        <p14:creationId xmlns:p14="http://schemas.microsoft.com/office/powerpoint/2010/main" val="3511398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29CCE-9D8C-4102-B375-18F6B6408858}"/>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8DEC8C38-06C2-44AF-A2A6-916AF3131437}"/>
              </a:ext>
            </a:extLst>
          </p:cNvPr>
          <p:cNvSpPr>
            <a:spLocks noGrp="1"/>
          </p:cNvSpPr>
          <p:nvPr>
            <p:ph idx="1"/>
          </p:nvPr>
        </p:nvSpPr>
        <p:spPr/>
        <p:txBody>
          <a:bodyPr/>
          <a:lstStyle/>
          <a:p>
            <a:pPr lvl="0" algn="just"/>
            <a:r>
              <a:rPr lang="en-US" dirty="0"/>
              <a:t>The different schools' principals within the district meet with their staff, which helps discuss the school's general performance to point the places supposed to be improved.</a:t>
            </a:r>
          </a:p>
          <a:p>
            <a:pPr lvl="0" algn="just"/>
            <a:r>
              <a:rPr lang="en-US" dirty="0"/>
              <a:t>There is an improvement in the general students' performances compared to the previous year.</a:t>
            </a:r>
          </a:p>
          <a:p>
            <a:pPr lvl="0" algn="just"/>
            <a:r>
              <a:rPr lang="en-US" dirty="0"/>
              <a:t>The funds allocated for every school in the district were managed correctly, which in turn contributed to the smooth running of the schools. </a:t>
            </a:r>
          </a:p>
          <a:p>
            <a:pPr marL="0" indent="0">
              <a:buNone/>
            </a:pPr>
            <a:endParaRPr lang="en-US" dirty="0"/>
          </a:p>
        </p:txBody>
      </p:sp>
    </p:spTree>
    <p:extLst>
      <p:ext uri="{BB962C8B-B14F-4D97-AF65-F5344CB8AC3E}">
        <p14:creationId xmlns:p14="http://schemas.microsoft.com/office/powerpoint/2010/main" val="1523627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11CDE-C58D-4A53-A89E-81DB59A28B19}"/>
              </a:ext>
            </a:extLst>
          </p:cNvPr>
          <p:cNvSpPr>
            <a:spLocks noGrp="1"/>
          </p:cNvSpPr>
          <p:nvPr>
            <p:ph type="title"/>
          </p:nvPr>
        </p:nvSpPr>
        <p:spPr/>
        <p:txBody>
          <a:bodyPr/>
          <a:lstStyle/>
          <a:p>
            <a:r>
              <a:rPr lang="en-US" dirty="0"/>
              <a:t>WEAKNESSES</a:t>
            </a:r>
          </a:p>
        </p:txBody>
      </p:sp>
      <p:sp>
        <p:nvSpPr>
          <p:cNvPr id="3" name="Content Placeholder 2">
            <a:extLst>
              <a:ext uri="{FF2B5EF4-FFF2-40B4-BE49-F238E27FC236}">
                <a16:creationId xmlns:a16="http://schemas.microsoft.com/office/drawing/2014/main" id="{58F0E050-34D0-46FC-9588-132956BFFC04}"/>
              </a:ext>
            </a:extLst>
          </p:cNvPr>
          <p:cNvSpPr>
            <a:spLocks noGrp="1"/>
          </p:cNvSpPr>
          <p:nvPr>
            <p:ph idx="1"/>
          </p:nvPr>
        </p:nvSpPr>
        <p:spPr/>
        <p:txBody>
          <a:bodyPr/>
          <a:lstStyle/>
          <a:p>
            <a:pPr lvl="0" algn="just"/>
            <a:r>
              <a:rPr lang="en-US" dirty="0"/>
              <a:t>The Grade Point Average, abbreviated as GPA data, is usually made available for only the students attending public higher education institutions in Texas.</a:t>
            </a:r>
          </a:p>
          <a:p>
            <a:pPr lvl="0" algn="just"/>
            <a:r>
              <a:rPr lang="en-US" dirty="0"/>
              <a:t>The campus performance objectives are not rated, unlike the other previous annual reports. </a:t>
            </a:r>
          </a:p>
          <a:p>
            <a:pPr lvl="0" algn="just"/>
            <a:r>
              <a:rPr lang="en-US" dirty="0"/>
              <a:t>Also, the individual Campus performance and distinctions were not rated.</a:t>
            </a:r>
          </a:p>
          <a:p>
            <a:pPr marL="0" indent="0">
              <a:buNone/>
            </a:pPr>
            <a:endParaRPr lang="en-US" dirty="0"/>
          </a:p>
        </p:txBody>
      </p:sp>
    </p:spTree>
    <p:extLst>
      <p:ext uri="{BB962C8B-B14F-4D97-AF65-F5344CB8AC3E}">
        <p14:creationId xmlns:p14="http://schemas.microsoft.com/office/powerpoint/2010/main" val="294904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1AD4D-B85C-42A7-9BB0-E06826D6707B}"/>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4C81310F-21DD-414B-A272-798D6C8331DC}"/>
              </a:ext>
            </a:extLst>
          </p:cNvPr>
          <p:cNvSpPr>
            <a:spLocks noGrp="1"/>
          </p:cNvSpPr>
          <p:nvPr>
            <p:ph idx="1"/>
          </p:nvPr>
        </p:nvSpPr>
        <p:spPr/>
        <p:txBody>
          <a:bodyPr/>
          <a:lstStyle/>
          <a:p>
            <a:pPr lvl="0" algn="just"/>
            <a:r>
              <a:rPr lang="en-US" dirty="0"/>
              <a:t>The grade point average should be made available for all students, not just those attending public higher education institutions. </a:t>
            </a:r>
          </a:p>
          <a:p>
            <a:pPr lvl="0" algn="just"/>
            <a:r>
              <a:rPr lang="en-US" dirty="0"/>
              <a:t>Although the criminal cases are seen to have reduced, they still high. Therefore, the school should develop more programs to help the students handle their differences peacefully without involving fights. Also, students should be encouraged to join extra-curricular activities to make them busy doing things they enjoy doing. </a:t>
            </a:r>
          </a:p>
          <a:p>
            <a:pPr algn="just"/>
            <a:r>
              <a:rPr lang="en-US" dirty="0"/>
              <a:t>Each staff should have their performance evaluation column</a:t>
            </a:r>
          </a:p>
        </p:txBody>
      </p:sp>
    </p:spTree>
    <p:extLst>
      <p:ext uri="{BB962C8B-B14F-4D97-AF65-F5344CB8AC3E}">
        <p14:creationId xmlns:p14="http://schemas.microsoft.com/office/powerpoint/2010/main" val="1745759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1376F-FABE-4E91-A2C6-045DFB009824}"/>
              </a:ext>
            </a:extLst>
          </p:cNvPr>
          <p:cNvSpPr>
            <a:spLocks noGrp="1"/>
          </p:cNvSpPr>
          <p:nvPr>
            <p:ph type="ctrTitle"/>
          </p:nvPr>
        </p:nvSpPr>
        <p:spPr/>
        <p:txBody>
          <a:bodyPr/>
          <a:lstStyle/>
          <a:p>
            <a:r>
              <a:rPr lang="en-US" dirty="0"/>
              <a:t>REFERENCE</a:t>
            </a:r>
          </a:p>
        </p:txBody>
      </p:sp>
      <p:sp>
        <p:nvSpPr>
          <p:cNvPr id="3" name="Subtitle 2">
            <a:extLst>
              <a:ext uri="{FF2B5EF4-FFF2-40B4-BE49-F238E27FC236}">
                <a16:creationId xmlns:a16="http://schemas.microsoft.com/office/drawing/2014/main" id="{BDC5A432-0EF5-4BED-9EEA-BF261469F82C}"/>
              </a:ext>
            </a:extLst>
          </p:cNvPr>
          <p:cNvSpPr>
            <a:spLocks noGrp="1"/>
          </p:cNvSpPr>
          <p:nvPr>
            <p:ph type="subTitle" idx="1"/>
          </p:nvPr>
        </p:nvSpPr>
        <p:spPr>
          <a:xfrm>
            <a:off x="1154955" y="4777380"/>
            <a:ext cx="8825658" cy="1914968"/>
          </a:xfrm>
        </p:spPr>
        <p:txBody>
          <a:bodyPr>
            <a:normAutofit fontScale="70000" lnSpcReduction="20000"/>
          </a:bodyPr>
          <a:lstStyle/>
          <a:p>
            <a:pPr lvl="0"/>
            <a:r>
              <a:rPr lang="en-US" u="sng" dirty="0">
                <a:hlinkClick r:id="rId2"/>
              </a:rPr>
              <a:t>https://www.dallasisd.org/Page/340</a:t>
            </a:r>
            <a:endParaRPr lang="en-US" dirty="0"/>
          </a:p>
          <a:p>
            <a:r>
              <a:rPr lang="en-US" dirty="0"/>
              <a:t> </a:t>
            </a:r>
          </a:p>
          <a:p>
            <a:pPr lvl="0"/>
            <a:r>
              <a:rPr lang="en-US" u="sng" dirty="0">
                <a:hlinkClick r:id="rId3"/>
              </a:rPr>
              <a:t>https://www.dallasisd.org/cms/lib/TX01001475/Centricity/domain/98/data/reports/2019-20/A.%20%202019%20-%2020%20Summary%20Report%20%20-%20%20Annual%20Educational%20Performance%20TARP.pdf</a:t>
            </a:r>
            <a:endParaRPr lang="en-US" dirty="0"/>
          </a:p>
          <a:p>
            <a:r>
              <a:rPr lang="en-US" dirty="0"/>
              <a:t> </a:t>
            </a:r>
          </a:p>
          <a:p>
            <a:pPr lvl="0"/>
            <a:r>
              <a:rPr lang="en-US" u="sng" dirty="0">
                <a:hlinkClick r:id="rId4"/>
              </a:rPr>
              <a:t>https://www.dallasisd.org/about</a:t>
            </a:r>
            <a:endParaRPr lang="en-US" dirty="0"/>
          </a:p>
          <a:p>
            <a:endParaRPr lang="en-US" dirty="0"/>
          </a:p>
        </p:txBody>
      </p:sp>
    </p:spTree>
    <p:extLst>
      <p:ext uri="{BB962C8B-B14F-4D97-AF65-F5344CB8AC3E}">
        <p14:creationId xmlns:p14="http://schemas.microsoft.com/office/powerpoint/2010/main" val="279919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F8DF9D-39D6-418B-8DF6-01551BB1CD83}"/>
              </a:ext>
            </a:extLst>
          </p:cNvPr>
          <p:cNvSpPr txBox="1"/>
          <p:nvPr/>
        </p:nvSpPr>
        <p:spPr>
          <a:xfrm>
            <a:off x="3046956" y="2819441"/>
            <a:ext cx="6093912" cy="2554545"/>
          </a:xfrm>
          <a:prstGeom prst="rect">
            <a:avLst/>
          </a:prstGeom>
          <a:noFill/>
        </p:spPr>
        <p:txBody>
          <a:bodyPr wrap="square">
            <a:spAutoFit/>
          </a:bodyPr>
          <a:lstStyle/>
          <a:p>
            <a:pPr algn="ctr"/>
            <a:r>
              <a:rPr lang="en-US" sz="4000" dirty="0"/>
              <a:t>Professor’s Name</a:t>
            </a:r>
          </a:p>
          <a:p>
            <a:pPr algn="ctr"/>
            <a:r>
              <a:rPr lang="en-US" sz="4000" dirty="0"/>
              <a:t>Student name</a:t>
            </a:r>
          </a:p>
          <a:p>
            <a:pPr algn="ctr"/>
            <a:r>
              <a:rPr lang="en-US" sz="4000" dirty="0"/>
              <a:t>Institution Affiliations</a:t>
            </a:r>
          </a:p>
          <a:p>
            <a:pPr algn="ctr"/>
            <a:r>
              <a:rPr lang="en-US" sz="4000" dirty="0"/>
              <a:t>Date</a:t>
            </a:r>
          </a:p>
        </p:txBody>
      </p:sp>
    </p:spTree>
    <p:extLst>
      <p:ext uri="{BB962C8B-B14F-4D97-AF65-F5344CB8AC3E}">
        <p14:creationId xmlns:p14="http://schemas.microsoft.com/office/powerpoint/2010/main" val="424758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11217-FEA8-401D-A94D-FCBB0C295492}"/>
              </a:ext>
            </a:extLst>
          </p:cNvPr>
          <p:cNvSpPr>
            <a:spLocks noGrp="1"/>
          </p:cNvSpPr>
          <p:nvPr>
            <p:ph type="title"/>
          </p:nvPr>
        </p:nvSpPr>
        <p:spPr/>
        <p:txBody>
          <a:bodyPr/>
          <a:lstStyle/>
          <a:p>
            <a:r>
              <a:rPr lang="en-US" dirty="0"/>
              <a:t>INTRODUCTION</a:t>
            </a:r>
            <a:br>
              <a:rPr lang="en-US" dirty="0"/>
            </a:br>
            <a:endParaRPr lang="en-US" dirty="0"/>
          </a:p>
        </p:txBody>
      </p:sp>
      <p:sp>
        <p:nvSpPr>
          <p:cNvPr id="3" name="Content Placeholder 2">
            <a:extLst>
              <a:ext uri="{FF2B5EF4-FFF2-40B4-BE49-F238E27FC236}">
                <a16:creationId xmlns:a16="http://schemas.microsoft.com/office/drawing/2014/main" id="{DD02B147-B155-492C-91A1-AB959382F4D1}"/>
              </a:ext>
            </a:extLst>
          </p:cNvPr>
          <p:cNvSpPr>
            <a:spLocks noGrp="1"/>
          </p:cNvSpPr>
          <p:nvPr>
            <p:ph idx="1"/>
          </p:nvPr>
        </p:nvSpPr>
        <p:spPr/>
        <p:txBody>
          <a:bodyPr>
            <a:normAutofit/>
          </a:bodyPr>
          <a:lstStyle/>
          <a:p>
            <a:r>
              <a:rPr lang="en-US" dirty="0"/>
              <a:t>The Dallas Independent School District (DISD) is also called Dallas Public School, abbreviated as DPS. </a:t>
            </a:r>
          </a:p>
          <a:p>
            <a:r>
              <a:rPr lang="en-US" dirty="0"/>
              <a:t>DISD is based in Dallas in Texas, United States. The superintendent of DISD is Michael Hinojosa. </a:t>
            </a:r>
          </a:p>
          <a:p>
            <a:r>
              <a:rPr lang="en-US" dirty="0"/>
              <a:t>Michael started serving as an intern in mid-2015, though he was appointed as full superintendent in September the same year.</a:t>
            </a:r>
          </a:p>
          <a:p>
            <a:r>
              <a:rPr lang="en-US" dirty="0"/>
              <a:t> Dallas ISD is the second biggest school district in Texas and the 14</a:t>
            </a:r>
            <a:r>
              <a:rPr lang="en-US" baseline="30000" dirty="0"/>
              <a:t>th</a:t>
            </a:r>
            <a:r>
              <a:rPr lang="en-US" dirty="0"/>
              <a:t> biggest in the U.S. The district was founded in the year 1884 in July, and it covers 384 sq. mi (square miles). </a:t>
            </a:r>
          </a:p>
        </p:txBody>
      </p:sp>
    </p:spTree>
    <p:extLst>
      <p:ext uri="{BB962C8B-B14F-4D97-AF65-F5344CB8AC3E}">
        <p14:creationId xmlns:p14="http://schemas.microsoft.com/office/powerpoint/2010/main" val="3185611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8514-58DE-4C72-8BA6-DDB79EE88FE1}"/>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9B3D1742-5499-475A-9605-3BB0C764C2EC}"/>
              </a:ext>
            </a:extLst>
          </p:cNvPr>
          <p:cNvSpPr>
            <a:spLocks noGrp="1"/>
          </p:cNvSpPr>
          <p:nvPr>
            <p:ph idx="1"/>
          </p:nvPr>
        </p:nvSpPr>
        <p:spPr/>
        <p:txBody>
          <a:bodyPr>
            <a:normAutofit/>
          </a:bodyPr>
          <a:lstStyle/>
          <a:p>
            <a:r>
              <a:rPr lang="en-US" dirty="0"/>
              <a:t>. Dallas cities such as Cockrell Hill, Addison, Cedar Hill, Lancaster, Garland, DeSoto, Grand Prairie, Duncanville, Highland Park, Some parts of Carrollton, Mesquite, Farmers Branch, Seagoville, and Hutchins constitutes Dallas Independent school district.</a:t>
            </a:r>
          </a:p>
          <a:p>
            <a:r>
              <a:rPr lang="en-US" dirty="0"/>
              <a:t>The school district serves almost 154,000 learners in pre-kindergarten up to grade 12</a:t>
            </a:r>
            <a:r>
              <a:rPr lang="en-US" baseline="30000" dirty="0"/>
              <a:t>th</a:t>
            </a:r>
            <a:r>
              <a:rPr lang="en-US" dirty="0"/>
              <a:t>, in two hundred and thirty schools. </a:t>
            </a:r>
          </a:p>
          <a:p>
            <a:r>
              <a:rPr lang="en-US" dirty="0"/>
              <a:t>Dallas Independent School District strives to make sure every student has succeeded. Upon graduation time, district learners are college as well as career prepared, well-informed to be productive and contributing community members. </a:t>
            </a:r>
          </a:p>
          <a:p>
            <a:r>
              <a:rPr lang="en-US" dirty="0"/>
              <a:t>This is in order to truly impact the lives of learners as well as govern their daily actions</a:t>
            </a:r>
          </a:p>
        </p:txBody>
      </p:sp>
    </p:spTree>
    <p:extLst>
      <p:ext uri="{BB962C8B-B14F-4D97-AF65-F5344CB8AC3E}">
        <p14:creationId xmlns:p14="http://schemas.microsoft.com/office/powerpoint/2010/main" val="1383880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1358F-6942-4640-91D6-B4F9151F0648}"/>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367D8CDE-93F8-4DA3-816F-934C8964CB5D}"/>
              </a:ext>
            </a:extLst>
          </p:cNvPr>
          <p:cNvSpPr>
            <a:spLocks noGrp="1"/>
          </p:cNvSpPr>
          <p:nvPr>
            <p:ph idx="1"/>
          </p:nvPr>
        </p:nvSpPr>
        <p:spPr/>
        <p:txBody>
          <a:bodyPr>
            <a:normAutofit/>
          </a:bodyPr>
          <a:lstStyle/>
          <a:p>
            <a:r>
              <a:rPr lang="en-US" dirty="0"/>
              <a:t> However, the school district has an active and supportive alumni community that willingly assists as donors, volunteers, mentors, and supporters of the present learners and many school district projects</a:t>
            </a:r>
          </a:p>
          <a:p>
            <a:r>
              <a:rPr lang="en-US" dirty="0"/>
              <a:t>Additionally, dedication flows strongly throughout the Dallas ISD with more than nineteen thousand employees who work tirelessly to realize the vision of becoming the best district in the U.S. </a:t>
            </a:r>
          </a:p>
          <a:p>
            <a:r>
              <a:rPr lang="en-US" dirty="0"/>
              <a:t> The Dallas Board of Trustees implemented its core values and beliefs of civic service for the school district to follow. </a:t>
            </a:r>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val="2706202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0B19-5811-48F4-9822-60A2CC12094A}"/>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22CECF07-6CA7-462C-A730-69854DE41CAE}"/>
              </a:ext>
            </a:extLst>
          </p:cNvPr>
          <p:cNvSpPr>
            <a:spLocks noGrp="1"/>
          </p:cNvSpPr>
          <p:nvPr>
            <p:ph idx="1"/>
          </p:nvPr>
        </p:nvSpPr>
        <p:spPr/>
        <p:txBody>
          <a:bodyPr>
            <a:normAutofit/>
          </a:bodyPr>
          <a:lstStyle/>
          <a:p>
            <a:r>
              <a:rPr lang="en-US" dirty="0"/>
              <a:t>However, the vision of Dallas Independent School District is to seek to be a premier urban school district. Its mission is to educate all students to attain success. </a:t>
            </a:r>
          </a:p>
          <a:p>
            <a:r>
              <a:rPr lang="en-US" dirty="0"/>
              <a:t>Five student outcome goals should be achieved all by June 2024. </a:t>
            </a:r>
          </a:p>
          <a:p>
            <a:r>
              <a:rPr lang="en-US" dirty="0"/>
              <a:t>The first student outcome goal is that learner achievement on state evaluations in the entire subjects in the first Domain (Domain 1) will intensify from forty-six to fifty-eight. </a:t>
            </a:r>
          </a:p>
          <a:p>
            <a:pPr marL="0" indent="0">
              <a:buNone/>
            </a:pPr>
            <a:endParaRPr lang="en-US" dirty="0"/>
          </a:p>
        </p:txBody>
      </p:sp>
    </p:spTree>
    <p:extLst>
      <p:ext uri="{BB962C8B-B14F-4D97-AF65-F5344CB8AC3E}">
        <p14:creationId xmlns:p14="http://schemas.microsoft.com/office/powerpoint/2010/main" val="1252240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ACA18-24BA-4572-99CA-6853D535CC22}"/>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E4589E23-476D-4900-9BF3-DE5F0A8CA730}"/>
              </a:ext>
            </a:extLst>
          </p:cNvPr>
          <p:cNvSpPr>
            <a:spLocks noGrp="1"/>
          </p:cNvSpPr>
          <p:nvPr>
            <p:ph idx="1"/>
          </p:nvPr>
        </p:nvSpPr>
        <p:spPr/>
        <p:txBody>
          <a:bodyPr/>
          <a:lstStyle/>
          <a:p>
            <a:r>
              <a:rPr lang="en-US" dirty="0"/>
              <a:t>The third goal is that learner's accomplishment on the 3</a:t>
            </a:r>
            <a:r>
              <a:rPr lang="en-US" baseline="30000" dirty="0"/>
              <a:t>rd</a:t>
            </a:r>
            <a:r>
              <a:rPr lang="en-US" dirty="0"/>
              <a:t>-grade state evaluation in math shall grow from 42.3 percent to 56 percent.</a:t>
            </a:r>
          </a:p>
          <a:p>
            <a:r>
              <a:rPr lang="en-US" dirty="0"/>
              <a:t> The fourth goal is that the percentage of college graduates, professions, and military prepared from the first Domain will rise from 42 percent to 54 percent.</a:t>
            </a:r>
          </a:p>
          <a:p>
            <a:r>
              <a:rPr lang="en-US" dirty="0"/>
              <a:t> The last goal is that grades six to eight learners' achievements on state evaluation in all subjects in the first Domain will grow from forty to fifty.</a:t>
            </a:r>
          </a:p>
          <a:p>
            <a:endParaRPr lang="en-US" dirty="0"/>
          </a:p>
        </p:txBody>
      </p:sp>
    </p:spTree>
    <p:extLst>
      <p:ext uri="{BB962C8B-B14F-4D97-AF65-F5344CB8AC3E}">
        <p14:creationId xmlns:p14="http://schemas.microsoft.com/office/powerpoint/2010/main" val="3105451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276E8-88C4-4953-8136-B89047D5728E}"/>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34A0F74C-8A0E-47D7-B938-1F401D8D49BD}"/>
              </a:ext>
            </a:extLst>
          </p:cNvPr>
          <p:cNvSpPr>
            <a:spLocks noGrp="1"/>
          </p:cNvSpPr>
          <p:nvPr>
            <p:ph idx="1"/>
          </p:nvPr>
        </p:nvSpPr>
        <p:spPr/>
        <p:txBody>
          <a:bodyPr/>
          <a:lstStyle/>
          <a:p>
            <a:r>
              <a:rPr lang="en-US" dirty="0"/>
              <a:t>However, a report is written on an annual basis to inform the public about the school district's performance.</a:t>
            </a:r>
          </a:p>
          <a:p>
            <a:r>
              <a:rPr lang="en-US" dirty="0"/>
              <a:t> The TAPR presents the school's performance info and learners, staff, and final info required by law. </a:t>
            </a:r>
          </a:p>
          <a:p>
            <a:r>
              <a:rPr lang="en-US" dirty="0"/>
              <a:t>2019-2020 report is the most recent Texas Academic Performance Reports. </a:t>
            </a:r>
          </a:p>
          <a:p>
            <a:endParaRPr lang="en-US" dirty="0"/>
          </a:p>
        </p:txBody>
      </p:sp>
    </p:spTree>
    <p:extLst>
      <p:ext uri="{BB962C8B-B14F-4D97-AF65-F5344CB8AC3E}">
        <p14:creationId xmlns:p14="http://schemas.microsoft.com/office/powerpoint/2010/main" val="1239955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1311C-73D7-4109-85A9-DED70EF1C711}"/>
              </a:ext>
            </a:extLst>
          </p:cNvPr>
          <p:cNvSpPr>
            <a:spLocks noGrp="1"/>
          </p:cNvSpPr>
          <p:nvPr>
            <p:ph type="title"/>
          </p:nvPr>
        </p:nvSpPr>
        <p:spPr/>
        <p:txBody>
          <a:bodyPr/>
          <a:lstStyle/>
          <a:p>
            <a:r>
              <a:rPr lang="en-US" dirty="0"/>
              <a:t>STRENGTHS</a:t>
            </a:r>
          </a:p>
        </p:txBody>
      </p:sp>
      <p:sp>
        <p:nvSpPr>
          <p:cNvPr id="3" name="Content Placeholder 2">
            <a:extLst>
              <a:ext uri="{FF2B5EF4-FFF2-40B4-BE49-F238E27FC236}">
                <a16:creationId xmlns:a16="http://schemas.microsoft.com/office/drawing/2014/main" id="{10DB076B-FF48-49D8-8DE0-569CB873DFF5}"/>
              </a:ext>
            </a:extLst>
          </p:cNvPr>
          <p:cNvSpPr>
            <a:spLocks noGrp="1"/>
          </p:cNvSpPr>
          <p:nvPr>
            <p:ph idx="1"/>
          </p:nvPr>
        </p:nvSpPr>
        <p:spPr/>
        <p:txBody>
          <a:bodyPr/>
          <a:lstStyle/>
          <a:p>
            <a:pPr lvl="0"/>
            <a:r>
              <a:rPr lang="en-US" dirty="0"/>
              <a:t>Students from all walks of the world are accommodated and treated equally in the schools, and also students with special needs are well accommodated in the schools.</a:t>
            </a:r>
          </a:p>
          <a:p>
            <a:pPr lvl="0"/>
            <a:r>
              <a:rPr lang="en-US" dirty="0"/>
              <a:t>The schools also accommodate and support students' talents. </a:t>
            </a:r>
          </a:p>
          <a:p>
            <a:pPr lvl="0"/>
            <a:r>
              <a:rPr lang="en-US" dirty="0"/>
              <a:t>Incidences of crime and violence have reduced from fourteen thousand, three hundred and eighty-eight occurrences said in the 2018-2019 report to ten thousand three hundred and sixty-six cases in the 2019-2020 report. </a:t>
            </a:r>
          </a:p>
          <a:p>
            <a:pPr marL="0" indent="0">
              <a:buNone/>
            </a:pPr>
            <a:endParaRPr lang="en-US" dirty="0"/>
          </a:p>
        </p:txBody>
      </p:sp>
    </p:spTree>
    <p:extLst>
      <p:ext uri="{BB962C8B-B14F-4D97-AF65-F5344CB8AC3E}">
        <p14:creationId xmlns:p14="http://schemas.microsoft.com/office/powerpoint/2010/main" val="3992242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TotalTime>
  <Words>901</Words>
  <Application>Microsoft Office PowerPoint</Application>
  <PresentationFormat>Widescreen</PresentationFormat>
  <Paragraphs>54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vt:lpstr>
      <vt:lpstr>DALLAS INDEPENDENT SCHOOL DISTRICT TAPR REPORT </vt:lpstr>
      <vt:lpstr>PowerPoint Presentation</vt:lpstr>
      <vt:lpstr>INTRODUCTION </vt:lpstr>
      <vt:lpstr>CONT…</vt:lpstr>
      <vt:lpstr>CONT…</vt:lpstr>
      <vt:lpstr>CONT..</vt:lpstr>
      <vt:lpstr>CONT..</vt:lpstr>
      <vt:lpstr>CONT…</vt:lpstr>
      <vt:lpstr>STRENGTHS</vt:lpstr>
      <vt:lpstr>CONT…</vt:lpstr>
      <vt:lpstr>WEAKNESSES</vt:lpstr>
      <vt:lpstr>RECOMMENDATIONS</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DALLAS INDEPENDENT SCHOOL DISTRICT TAPR REPORT</dc:title>
  <dc:creator>USER</dc:creator>
  <cp:lastModifiedBy>user</cp:lastModifiedBy>
  <cp:revision>6</cp:revision>
  <dcterms:created xsi:type="dcterms:W3CDTF">2021-04-25T10:40:47Z</dcterms:created>
  <dcterms:modified xsi:type="dcterms:W3CDTF">2021-04-25T19:18:14Z</dcterms:modified>
</cp:coreProperties>
</file>